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2" r:id="rId5"/>
    <p:sldId id="276" r:id="rId6"/>
    <p:sldId id="277" r:id="rId7"/>
    <p:sldId id="29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2D8"/>
    <a:srgbClr val="446992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34"/>
  </p:normalViewPr>
  <p:slideViewPr>
    <p:cSldViewPr snapToGrid="0" showGuides="1">
      <p:cViewPr varScale="1">
        <p:scale>
          <a:sx n="68" d="100"/>
          <a:sy n="68" d="100"/>
        </p:scale>
        <p:origin x="816" y="78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6/15/2024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87834D1B-A726-18FB-799A-8294A1FE8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63B9152-B336-5993-1C67-48946279B0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253B2-FD87-4AAE-AF69-14FE02FB4D05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598999B6-0E65-F457-D4BF-F96BE9F9A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6FEA9E-549C-DA0D-8B3C-832BF1072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DBB3-C345-4EAB-AB5D-9FB3AF589C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F627E2FE-9CC2-836E-40FC-1A1183B95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13B0C97-27B2-A894-9DEA-82E460C91F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43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39063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917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19311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 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noProof="0" dirty="0"/>
              <a:t>Click to edit </a:t>
            </a:r>
            <a:r>
              <a:rPr lang="en-US" altLang="zh-CN" noProof="0" dirty="0"/>
              <a:t>Text </a:t>
            </a:r>
            <a:r>
              <a:rPr lang="en-US" noProof="0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5C7F0-EBBE-23D3-E567-CBCE7FE778E7}"/>
              </a:ext>
            </a:extLst>
          </p:cNvPr>
          <p:cNvSpPr txBox="1"/>
          <p:nvPr/>
        </p:nvSpPr>
        <p:spPr>
          <a:xfrm>
            <a:off x="1511375" y="4298089"/>
            <a:ext cx="610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پرسشنامه اطلاعات اولیه نیاز فناورانه</a:t>
            </a:r>
            <a:endParaRPr lang="en-US" sz="2800" dirty="0">
              <a:solidFill>
                <a:srgbClr val="000000"/>
              </a:solidFill>
              <a:latin typeface="Garamond" panose="02020404030301010803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B74C43B-D64B-389F-F98A-CDB56F33D934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/>
          <a:srcRect l="21012" r="21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en-US" altLang="zh-CN" sz="120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E628281-EA17-AD7C-F79E-4A723D40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245" y="710591"/>
            <a:ext cx="280557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متقاضی:	</a:t>
            </a:r>
            <a:r>
              <a:rPr lang="ar-SA" altLang="en-US" dirty="0">
                <a:solidFill>
                  <a:srgbClr val="FFFFFF"/>
                </a:solidFill>
                <a:latin typeface="Franklin Gothic Book" panose="020B0503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☐</a:t>
            </a:r>
            <a:r>
              <a:rPr lang="ar-SA" alt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حقیقی	</a:t>
            </a:r>
            <a:r>
              <a:rPr lang="ar-SA" altLang="en-US" dirty="0">
                <a:solidFill>
                  <a:srgbClr val="FFFFFF"/>
                </a:solidFill>
                <a:latin typeface="Franklin Gothic Book" panose="020B0503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☐</a:t>
            </a:r>
            <a:r>
              <a:rPr lang="ar-SA" alt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حقوقی</a:t>
            </a:r>
            <a:endParaRPr lang="en-US" altLang="en-US" sz="1600" dirty="0">
              <a:solidFill>
                <a:srgbClr val="FFFFFF"/>
              </a:solidFill>
              <a:latin typeface="Garamond" panose="02020404030301010803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248168-1FDC-0D64-6F75-3EDB50C1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16298"/>
              </p:ext>
            </p:extLst>
          </p:nvPr>
        </p:nvGraphicFramePr>
        <p:xfrm>
          <a:off x="175016" y="1397387"/>
          <a:ext cx="4303950" cy="913130"/>
        </p:xfrm>
        <a:graphic>
          <a:graphicData uri="http://schemas.openxmlformats.org/drawingml/2006/table">
            <a:tbl>
              <a:tblPr rtl="1" firstRow="1" firstCol="1" bandRow="1"/>
              <a:tblGrid>
                <a:gridCol w="1076346">
                  <a:extLst>
                    <a:ext uri="{9D8B030D-6E8A-4147-A177-3AD203B41FA5}">
                      <a16:colId xmlns:a16="http://schemas.microsoft.com/office/drawing/2014/main" val="1957462357"/>
                    </a:ext>
                  </a:extLst>
                </a:gridCol>
                <a:gridCol w="1036180">
                  <a:extLst>
                    <a:ext uri="{9D8B030D-6E8A-4147-A177-3AD203B41FA5}">
                      <a16:colId xmlns:a16="http://schemas.microsoft.com/office/drawing/2014/main" val="3834303739"/>
                    </a:ext>
                  </a:extLst>
                </a:gridCol>
                <a:gridCol w="1115556">
                  <a:extLst>
                    <a:ext uri="{9D8B030D-6E8A-4147-A177-3AD203B41FA5}">
                      <a16:colId xmlns:a16="http://schemas.microsoft.com/office/drawing/2014/main" val="389724076"/>
                    </a:ext>
                  </a:extLst>
                </a:gridCol>
                <a:gridCol w="1075868">
                  <a:extLst>
                    <a:ext uri="{9D8B030D-6E8A-4147-A177-3AD203B41FA5}">
                      <a16:colId xmlns:a16="http://schemas.microsoft.com/office/drawing/2014/main" val="1792785944"/>
                    </a:ext>
                  </a:extLst>
                </a:gridCol>
              </a:tblGrid>
              <a:tr h="40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نام متقاضی: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457200" marR="2286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شناسه ملی/کد ملی: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457200" marR="2286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b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82279"/>
                  </a:ext>
                </a:extLst>
              </a:tr>
              <a:tr h="277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رابط متقاضی: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457200" marR="2286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شماره تماس رابط: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457200" marR="2286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0023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CA8B9B-D86F-A45F-8264-CE4A6AD74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70353"/>
              </p:ext>
            </p:extLst>
          </p:nvPr>
        </p:nvGraphicFramePr>
        <p:xfrm>
          <a:off x="175016" y="2772231"/>
          <a:ext cx="5281404" cy="3625996"/>
        </p:xfrm>
        <a:graphic>
          <a:graphicData uri="http://schemas.openxmlformats.org/drawingml/2006/table">
            <a:tbl>
              <a:tblPr rtl="1" firstCol="1" bandRow="1">
                <a:tableStyleId>{17292A2E-F333-43FB-9621-5CBBE7FDCDCB}</a:tableStyleId>
              </a:tblPr>
              <a:tblGrid>
                <a:gridCol w="5281404">
                  <a:extLst>
                    <a:ext uri="{9D8B030D-6E8A-4147-A177-3AD203B41FA5}">
                      <a16:colId xmlns:a16="http://schemas.microsoft.com/office/drawing/2014/main" val="4056327534"/>
                    </a:ext>
                  </a:extLst>
                </a:gridCol>
              </a:tblGrid>
              <a:tr h="597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None/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effectLst/>
                          <a:cs typeface="B Traffic" panose="00000400000000000000" pitchFamily="2" charset="-78"/>
                        </a:rPr>
                        <a:t>1- </a:t>
                      </a:r>
                      <a:r>
                        <a:rPr lang="ar-SA" sz="1600" b="1" dirty="0">
                          <a:solidFill>
                            <a:schemeClr val="bg1"/>
                          </a:solidFill>
                          <a:effectLst/>
                          <a:cs typeface="B Traffic" panose="00000400000000000000" pitchFamily="2" charset="-78"/>
                        </a:rPr>
                        <a:t>شرح مسئله را به صورت دقیق و جزئی بیان فرمائید. (لطفا علت و هدف از طرح مسئله نیز حتما توضیح داده شود.)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AEC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96085"/>
                  </a:ext>
                </a:extLst>
              </a:tr>
              <a:tr h="3028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457200" marR="2286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320925" algn="l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2286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320925" algn="l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340097"/>
                  </a:ext>
                </a:extLst>
              </a:tr>
            </a:tbl>
          </a:graphicData>
        </a:graphic>
      </p:graphicFrame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91ACB378-B385-A364-F79F-04CA39FFAA1B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rcRect l="18665" r="18665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09CC82-9422-B849-C1CB-3760C3ABA13E}"/>
              </a:ext>
            </a:extLst>
          </p:cNvPr>
          <p:cNvSpPr/>
          <p:nvPr/>
        </p:nvSpPr>
        <p:spPr>
          <a:xfrm>
            <a:off x="7656010" y="450339"/>
            <a:ext cx="2843414" cy="52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raffic" panose="00000400000000000000" pitchFamily="2" charset="-78"/>
              </a:rPr>
              <a:t>تصویر مرتبط با نیاز فناورانه</a:t>
            </a:r>
            <a:endParaRPr lang="en-US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19" descr="Layout of website design sketches on white paper">
            <a:extLst>
              <a:ext uri="{FF2B5EF4-FFF2-40B4-BE49-F238E27FC236}">
                <a16:creationId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5" y="1001854"/>
            <a:ext cx="2563318" cy="2937952"/>
          </a:xfrm>
          <a:blipFill>
            <a:blip r:embed="rId4"/>
            <a:stretch>
              <a:fillRect/>
            </a:stretch>
          </a:blipFill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66A0FD-5E47-42AA-67CB-ACE228478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65726"/>
              </p:ext>
            </p:extLst>
          </p:nvPr>
        </p:nvGraphicFramePr>
        <p:xfrm>
          <a:off x="4841821" y="269834"/>
          <a:ext cx="7127727" cy="1524000"/>
        </p:xfrm>
        <a:graphic>
          <a:graphicData uri="http://schemas.openxmlformats.org/drawingml/2006/table">
            <a:tbl>
              <a:tblPr rtl="1" firstCol="1" bandRow="1"/>
              <a:tblGrid>
                <a:gridCol w="7127727">
                  <a:extLst>
                    <a:ext uri="{9D8B030D-6E8A-4147-A177-3AD203B41FA5}">
                      <a16:colId xmlns:a16="http://schemas.microsoft.com/office/drawing/2014/main" val="1819029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2-</a:t>
                      </a: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آیا در رابطه با حل مسئله، قبلا تلاش‌هایی صورت گرفته است؟ (لطفا در صورت مثبت بودن جواب، علت عدم موفقیت یا طرح دوباره آن را شرح دهید.)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29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6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6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6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6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719023"/>
                  </a:ext>
                </a:extLst>
              </a:tr>
            </a:tbl>
          </a:graphicData>
        </a:graphic>
      </p:graphicFrame>
      <p:pic>
        <p:nvPicPr>
          <p:cNvPr id="5" name="Picture placeholder 19" descr="Layout of website design sketches on white paper">
            <a:extLst>
              <a:ext uri="{FF2B5EF4-FFF2-40B4-BE49-F238E27FC236}">
                <a16:creationId xmlns:a16="http://schemas.microsoft.com/office/drawing/2014/main" id="{BB3E0550-464E-620B-D57A-A2417AE32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273" y="3777532"/>
            <a:ext cx="2563318" cy="2937952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D985CD-3181-F45C-4667-01CC7F194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42007"/>
              </p:ext>
            </p:extLst>
          </p:nvPr>
        </p:nvGraphicFramePr>
        <p:xfrm>
          <a:off x="4841821" y="2118120"/>
          <a:ext cx="7127727" cy="1645920"/>
        </p:xfrm>
        <a:graphic>
          <a:graphicData uri="http://schemas.openxmlformats.org/drawingml/2006/table">
            <a:tbl>
              <a:tblPr rtl="1" firstCol="1" bandRow="1"/>
              <a:tblGrid>
                <a:gridCol w="7127727">
                  <a:extLst>
                    <a:ext uri="{9D8B030D-6E8A-4147-A177-3AD203B41FA5}">
                      <a16:colId xmlns:a16="http://schemas.microsoft.com/office/drawing/2014/main" val="1476328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3- </a:t>
                      </a: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آیا برای حل مسئله، شرکت یا محصول مشابه خارجی وجود دارد؟ (در صورت مثبت بودن نام کشور، شرکت و یا محصول را ذکر کنید.)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61280"/>
                  </a:ext>
                </a:extLst>
              </a:tr>
              <a:tr h="862330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366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26B5C2-43F4-3A9E-F697-BB9448FDA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48236"/>
              </p:ext>
            </p:extLst>
          </p:nvPr>
        </p:nvGraphicFramePr>
        <p:xfrm>
          <a:off x="4841821" y="4024832"/>
          <a:ext cx="7127727" cy="2524760"/>
        </p:xfrm>
        <a:graphic>
          <a:graphicData uri="http://schemas.openxmlformats.org/drawingml/2006/table">
            <a:tbl>
              <a:tblPr rtl="1" firstCol="1" bandRow="1"/>
              <a:tblGrid>
                <a:gridCol w="7127727">
                  <a:extLst>
                    <a:ext uri="{9D8B030D-6E8A-4147-A177-3AD203B41FA5}">
                      <a16:colId xmlns:a16="http://schemas.microsoft.com/office/drawing/2014/main" val="2554215267"/>
                    </a:ext>
                  </a:extLst>
                </a:gridCol>
              </a:tblGrid>
              <a:tr h="79673">
                <a:tc>
                  <a:txBody>
                    <a:bodyPr/>
                    <a:lstStyle/>
                    <a:p>
                      <a:pPr marL="0" marR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4- </a:t>
                      </a: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کاربرد و عملکرد دقیق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7842" marR="6784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98500"/>
                  </a:ext>
                </a:extLst>
              </a:tr>
              <a:tr h="1202485">
                <a:tc>
                  <a:txBody>
                    <a:bodyPr/>
                    <a:lstStyle/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var(--font-h3)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r" rtl="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var(--font-h2)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r" rtl="0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var(--font-h3)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fa-I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7842" marR="6784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37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AFC1D40-8D3C-622D-53BC-5A46CFCA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07" r="10207"/>
          <a:stretch>
            <a:fillRect/>
          </a:stretch>
        </p:blipFill>
        <p:spPr>
          <a:xfrm>
            <a:off x="1270893" y="5245269"/>
            <a:ext cx="1522276" cy="1351356"/>
          </a:xfrm>
          <a:prstGeom prst="hexagon">
            <a:avLst>
              <a:gd name="adj" fmla="val 28349"/>
              <a:gd name="vf" fmla="val 115470"/>
            </a:avLst>
          </a:prstGeom>
        </p:spPr>
      </p:pic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D74C66C7-D5A2-2142-BA39-04E04BE0C2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85" r="10585"/>
          <a:stretch>
            <a:fillRect/>
          </a:stretch>
        </p:blipFill>
        <p:spPr>
          <a:xfrm>
            <a:off x="326513" y="311888"/>
            <a:ext cx="1522276" cy="1351356"/>
          </a:xfrm>
          <a:prstGeom prst="hexagon">
            <a:avLst>
              <a:gd name="adj" fmla="val 28349"/>
              <a:gd name="vf" fmla="val 115470"/>
            </a:avLst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83076D-E4BE-B50F-047F-D5CAD7B33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90516"/>
              </p:ext>
            </p:extLst>
          </p:nvPr>
        </p:nvGraphicFramePr>
        <p:xfrm>
          <a:off x="5646836" y="473834"/>
          <a:ext cx="5725160" cy="1524000"/>
        </p:xfrm>
        <a:graphic>
          <a:graphicData uri="http://schemas.openxmlformats.org/drawingml/2006/table">
            <a:tbl>
              <a:tblPr rtl="1" firstCol="1" bandRow="1"/>
              <a:tblGrid>
                <a:gridCol w="5725160">
                  <a:extLst>
                    <a:ext uri="{9D8B030D-6E8A-4147-A177-3AD203B41FA5}">
                      <a16:colId xmlns:a16="http://schemas.microsoft.com/office/drawing/2014/main" val="2534158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5- </a:t>
                      </a: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مشخصات فنی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27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54846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FB8A3A-426F-3224-27AA-C0B3752C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74010"/>
              </p:ext>
            </p:extLst>
          </p:nvPr>
        </p:nvGraphicFramePr>
        <p:xfrm>
          <a:off x="5646836" y="2492375"/>
          <a:ext cx="5725160" cy="1524000"/>
        </p:xfrm>
        <a:graphic>
          <a:graphicData uri="http://schemas.openxmlformats.org/drawingml/2006/table">
            <a:tbl>
              <a:tblPr rtl="1" firstCol="1" bandRow="1"/>
              <a:tblGrid>
                <a:gridCol w="5725160">
                  <a:extLst>
                    <a:ext uri="{9D8B030D-6E8A-4147-A177-3AD203B41FA5}">
                      <a16:colId xmlns:a16="http://schemas.microsoft.com/office/drawing/2014/main" val="3731759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+mj-lt"/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6- </a:t>
                      </a: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محدودیت‌های محیطی (شرایط محیطی)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66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r>
                        <a:rPr lang="fa-I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  </a:t>
                      </a: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20925" algn="l"/>
                          <a:tab pos="2971800" algn="ctr"/>
                          <a:tab pos="5943600" algn="r"/>
                        </a:tabLst>
                      </a:pP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6856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92BD5E4-DFC0-B10F-9227-C5DEC21A4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7888"/>
              </p:ext>
            </p:extLst>
          </p:nvPr>
        </p:nvGraphicFramePr>
        <p:xfrm>
          <a:off x="5581878" y="4365625"/>
          <a:ext cx="5725160" cy="2122424"/>
        </p:xfrm>
        <a:graphic>
          <a:graphicData uri="http://schemas.openxmlformats.org/drawingml/2006/table">
            <a:tbl>
              <a:tblPr rtl="1" firstCol="1" bandRow="1"/>
              <a:tblGrid>
                <a:gridCol w="5725160">
                  <a:extLst>
                    <a:ext uri="{9D8B030D-6E8A-4147-A177-3AD203B41FA5}">
                      <a16:colId xmlns:a16="http://schemas.microsoft.com/office/drawing/2014/main" val="12376234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FFFFFF"/>
                        </a:buClr>
                        <a:buFont typeface="+mj-lt"/>
                        <a:buNone/>
                      </a:pPr>
                      <a:r>
                        <a:rPr lang="fa-I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7-</a:t>
                      </a: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ar-SA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حجم نیاز سالیانه</a:t>
                      </a:r>
                      <a:endParaRPr lang="en-US" sz="18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B Traffic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3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20925" algn="l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20925" algn="l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20925" algn="l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20925" algn="l"/>
                        </a:tabLst>
                      </a:pPr>
                      <a:endParaRPr lang="fa-IR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20925" algn="l"/>
                        </a:tabLst>
                      </a:pP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20925" algn="l"/>
                        </a:tabLst>
                      </a:pPr>
                      <a:r>
                        <a:rPr lang="ar-SA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46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Dark Presentation_win32_v5" id="{58BAEBF1-5D61-4C15-85CE-FF9951014D92}" vid="{276E4683-2F29-4A34-B0D2-95452F46AA5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5854E-F453-4846-A87D-6EF3DCF73E3E}">
  <ds:schemaRefs>
    <ds:schemaRef ds:uri="http://schemas.microsoft.com/office/2006/documentManagement/types"/>
    <ds:schemaRef ds:uri="16c05727-aa75-4e4a-9b5f-8a80a1165891"/>
    <ds:schemaRef ds:uri="http://schemas.microsoft.com/sharepoint/v3"/>
    <ds:schemaRef ds:uri="http://purl.org/dc/dcmitype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30e9df3-be65-4c73-a93b-d1236ebd677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8C25491-3B09-4F3E-8C86-936D290E40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AE0CD-4570-4F66-89CD-DDD19F091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33</TotalTime>
  <Words>171</Words>
  <Application>Microsoft Office PowerPoint</Application>
  <PresentationFormat>Widescreen</PresentationFormat>
  <Paragraphs>54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等线</vt:lpstr>
      <vt:lpstr>Abadi</vt:lpstr>
      <vt:lpstr>Arial</vt:lpstr>
      <vt:lpstr>B Traffic</vt:lpstr>
      <vt:lpstr>Calibri</vt:lpstr>
      <vt:lpstr>Franklin Gothic Book</vt:lpstr>
      <vt:lpstr>Garamond</vt:lpstr>
      <vt:lpstr>Posterama Text Black</vt:lpstr>
      <vt:lpstr>Posterama Text SemiBold</vt:lpstr>
      <vt:lpstr>var(--font-h2)</vt:lpstr>
      <vt:lpstr>var(--font-h3)</vt:lpstr>
      <vt:lpstr>Custom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E.Esmaeili</dc:creator>
  <cp:lastModifiedBy>E.Esmaeili</cp:lastModifiedBy>
  <cp:revision>3</cp:revision>
  <dcterms:created xsi:type="dcterms:W3CDTF">2024-06-14T10:44:25Z</dcterms:created>
  <dcterms:modified xsi:type="dcterms:W3CDTF">2024-06-15T07:01:25Z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